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4" r:id="rId5"/>
    <p:sldId id="259" r:id="rId6"/>
    <p:sldId id="261" r:id="rId7"/>
    <p:sldId id="275" r:id="rId8"/>
    <p:sldId id="264" r:id="rId9"/>
    <p:sldId id="269" r:id="rId10"/>
    <p:sldId id="263" r:id="rId11"/>
    <p:sldId id="271" r:id="rId12"/>
    <p:sldId id="270" r:id="rId13"/>
    <p:sldId id="272" r:id="rId14"/>
    <p:sldId id="273" r:id="rId15"/>
    <p:sldId id="276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3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3755-8EDB-4156-B652-24F9DAA8E45C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988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3755-8EDB-4156-B652-24F9DAA8E45C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43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3755-8EDB-4156-B652-24F9DAA8E45C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441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3755-8EDB-4156-B652-24F9DAA8E45C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31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3755-8EDB-4156-B652-24F9DAA8E45C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184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3755-8EDB-4156-B652-24F9DAA8E45C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37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3755-8EDB-4156-B652-24F9DAA8E45C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564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3755-8EDB-4156-B652-24F9DAA8E45C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75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3755-8EDB-4156-B652-24F9DAA8E45C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666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3755-8EDB-4156-B652-24F9DAA8E45C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89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3755-8EDB-4156-B652-24F9DAA8E45C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33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D3755-8EDB-4156-B652-24F9DAA8E45C}" type="datetimeFigureOut">
              <a:rPr lang="ru-RU" smtClean="0"/>
              <a:t>15.11.2023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304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" y="0"/>
            <a:ext cx="6840524" cy="3629419"/>
          </a:xfrm>
        </p:spPr>
        <p:txBody>
          <a:bodyPr>
            <a:normAutofit/>
          </a:bodyPr>
          <a:lstStyle/>
          <a:p>
            <a:pPr algn="l"/>
            <a:r>
              <a:rPr lang="ru-RU" sz="7200" b="1" dirty="0">
                <a:latin typeface="Bahnschrift SemiBold" panose="020B0502040204020203" pitchFamily="34" charset="0"/>
              </a:rPr>
              <a:t>Вертикальный Маркерный плоттер</a:t>
            </a:r>
            <a:endParaRPr lang="ru-RU" sz="7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4684542"/>
            <a:ext cx="5470358" cy="2173458"/>
          </a:xfrm>
        </p:spPr>
        <p:txBody>
          <a:bodyPr>
            <a:noAutofit/>
          </a:bodyPr>
          <a:lstStyle/>
          <a:p>
            <a:pPr algn="l"/>
            <a:r>
              <a:rPr lang="ru-RU" sz="3200" dirty="0">
                <a:latin typeface="Corbel" panose="020B0503020204020204" pitchFamily="34" charset="0"/>
              </a:rPr>
              <a:t>Выполнил: </a:t>
            </a:r>
          </a:p>
          <a:p>
            <a:pPr algn="l"/>
            <a:r>
              <a:rPr lang="ru-RU" sz="3200" dirty="0">
                <a:latin typeface="Corbel" panose="020B0503020204020204" pitchFamily="34" charset="0"/>
              </a:rPr>
              <a:t>Наумов Максим Геннадьевич</a:t>
            </a:r>
          </a:p>
          <a:p>
            <a:pPr algn="l"/>
            <a:r>
              <a:rPr lang="ru-RU" sz="3200" dirty="0">
                <a:latin typeface="Corbel" panose="020B0503020204020204" pitchFamily="34" charset="0"/>
              </a:rPr>
              <a:t>Руководитель проекта: </a:t>
            </a:r>
          </a:p>
          <a:p>
            <a:pPr algn="l"/>
            <a:r>
              <a:rPr lang="ru-RU" sz="3200" dirty="0">
                <a:latin typeface="Corbel" panose="020B0503020204020204" pitchFamily="34" charset="0"/>
              </a:rPr>
              <a:t>Мазуров Максим Олегович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E002B4-B92A-4629-89BA-9186A987B4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-235627"/>
            <a:ext cx="6840524" cy="7329254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584355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200" y="114300"/>
            <a:ext cx="12255501" cy="1323976"/>
          </a:xfrm>
        </p:spPr>
        <p:txBody>
          <a:bodyPr>
            <a:noAutofit/>
          </a:bodyPr>
          <a:lstStyle/>
          <a:p>
            <a:r>
              <a:rPr lang="ru-RU" sz="5800" b="1" dirty="0">
                <a:latin typeface="Bahnschrift SemiBold" panose="020B0502040204020203" pitchFamily="34" charset="0"/>
              </a:rPr>
              <a:t>Выбор электронных компонентов</a:t>
            </a:r>
            <a:endParaRPr lang="ru-RU" sz="5800" dirty="0">
              <a:latin typeface="Bahnschrift SemiBold" panose="020B0502040204020203" pitchFamily="34" charset="0"/>
            </a:endParaRPr>
          </a:p>
        </p:txBody>
      </p:sp>
      <p:pic>
        <p:nvPicPr>
          <p:cNvPr id="4" name="Рисунок 3" descr="Купить Arduino NANO V 3.0 CH340G Arduino/ESP/Raspberry Pi (Доставка РФ,СНГ)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510" y="1647622"/>
            <a:ext cx="2316552" cy="1738483"/>
          </a:xfrm>
          <a:prstGeom prst="rect">
            <a:avLst/>
          </a:prstGeom>
        </p:spPr>
      </p:pic>
      <p:pic>
        <p:nvPicPr>
          <p:cNvPr id="5" name="Рисунок 4" descr="Плата расширения для Arduino Nano (Arduino Nano Shield V3.0) купить в Алматы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496" y="1487787"/>
            <a:ext cx="2559500" cy="2175545"/>
          </a:xfrm>
          <a:prstGeom prst="rect">
            <a:avLst/>
          </a:prstGeom>
        </p:spPr>
      </p:pic>
      <p:pic>
        <p:nvPicPr>
          <p:cNvPr id="6" name="Рисунок 5" descr="Nettigo: OLED Display 0.96&quot; I2C 128x64 SSD1306 white [Yā nǔ shén]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2022" y="4237112"/>
            <a:ext cx="3114930" cy="1751867"/>
          </a:xfrm>
          <a:prstGeom prst="rect">
            <a:avLst/>
          </a:prstGeom>
        </p:spPr>
      </p:pic>
      <p:pic>
        <p:nvPicPr>
          <p:cNvPr id="7" name="Рисунок 6" descr="https://a.allegroimg.com/original/03bda3/808b2a0b4dbcac2ddae72f79189a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960" y="4147253"/>
            <a:ext cx="2989848" cy="1991807"/>
          </a:xfrm>
          <a:prstGeom prst="rect">
            <a:avLst/>
          </a:prstGeom>
        </p:spPr>
      </p:pic>
      <p:pic>
        <p:nvPicPr>
          <p:cNvPr id="8" name="Рисунок 7" descr="https://avatars.mds.yandex.net/get-goods_pic/8876275/pic0d115e275a54df0db5ef5c2ef8a57909/350x350?&amp;n=13"/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3041" y="1323219"/>
            <a:ext cx="2307396" cy="2307396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3041" y="4201559"/>
            <a:ext cx="2215833" cy="2215833"/>
          </a:xfrm>
          <a:prstGeom prst="rect">
            <a:avLst/>
          </a:prstGeom>
        </p:spPr>
      </p:pic>
      <p:pic>
        <p:nvPicPr>
          <p:cNvPr id="10" name="Рисунок 9" descr="SD Card модуль"/>
          <p:cNvPicPr/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9715" y="1492207"/>
            <a:ext cx="2481366" cy="206750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8944" y="3948359"/>
            <a:ext cx="2329371" cy="2329371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177107" y="3501833"/>
            <a:ext cx="1459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ea typeface="Times New Roman" panose="02020603050405020304" pitchFamily="18" charset="0"/>
              </a:rPr>
              <a:t>Shield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a typeface="MS PGothic" panose="020B0600070205080204" pitchFamily="34" charset="-128"/>
              </a:rPr>
              <a:t>Nano</a:t>
            </a:r>
            <a:endParaRPr lang="ru-RU" sz="2000" dirty="0">
              <a:ea typeface="MS PGothic" panose="020B0600070205080204" pitchFamily="34" charset="-128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542973" y="3501833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ea typeface="Times New Roman" panose="02020603050405020304" pitchFamily="18" charset="0"/>
              </a:rPr>
              <a:t>Arduino Nano</a:t>
            </a:r>
            <a:endParaRPr lang="ru-RU" sz="20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994471" y="3519946"/>
            <a:ext cx="2366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Mini TF Card Module</a:t>
            </a:r>
            <a:endParaRPr lang="ru-RU" sz="20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135858" y="6124063"/>
            <a:ext cx="2239011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ea typeface="Times New Roman" panose="02020603050405020304" pitchFamily="18" charset="0"/>
              </a:rPr>
              <a:t>Cервопривод SG90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8923041" y="6177737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Драйвер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>
                <a:ea typeface="Times New Roman" panose="02020603050405020304" pitchFamily="18" charset="0"/>
              </a:rPr>
              <a:t>ULN2003</a:t>
            </a:r>
            <a:endParaRPr lang="ru-RU" sz="20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8834708" y="3515737"/>
            <a:ext cx="2893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ea typeface="Times New Roman" panose="02020603050405020304" pitchFamily="18" charset="0"/>
              </a:rPr>
              <a:t>Шаговый мотор</a:t>
            </a:r>
            <a:r>
              <a:rPr lang="en-US" sz="2000" dirty="0">
                <a:ea typeface="Times New Roman" panose="02020603050405020304" pitchFamily="18" charset="0"/>
              </a:rPr>
              <a:t> </a:t>
            </a:r>
            <a:r>
              <a:rPr lang="ru-RU" sz="2000" dirty="0">
                <a:ea typeface="Times New Roman" panose="02020603050405020304" pitchFamily="18" charset="0"/>
              </a:rPr>
              <a:t>28BYJ-48</a:t>
            </a:r>
            <a:endParaRPr lang="ru-RU" sz="20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386891" y="6172254"/>
            <a:ext cx="30394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ea typeface="Times New Roman" panose="02020603050405020304" pitchFamily="18" charset="0"/>
              </a:rPr>
              <a:t>Модуль джойстика ky-023</a:t>
            </a:r>
            <a:endParaRPr lang="ru-RU" sz="20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3726566" y="6217337"/>
            <a:ext cx="1721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ea typeface="Times New Roman" panose="02020603050405020304" pitchFamily="18" charset="0"/>
              </a:rPr>
              <a:t>OLED дисплей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58166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3205" y="236621"/>
            <a:ext cx="10872183" cy="919079"/>
          </a:xfrm>
        </p:spPr>
        <p:txBody>
          <a:bodyPr>
            <a:noAutofit/>
          </a:bodyPr>
          <a:lstStyle/>
          <a:p>
            <a:r>
              <a:rPr lang="ru-RU" sz="6000" b="1" dirty="0">
                <a:latin typeface="Bahnschrift SemiBold" panose="020B0502040204020203" pitchFamily="34" charset="0"/>
              </a:rPr>
              <a:t>Пользовательское меню</a:t>
            </a:r>
            <a:endParaRPr lang="ru-RU" sz="6000" dirty="0">
              <a:latin typeface="Bahnschrift SemiBol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3205" y="1549490"/>
            <a:ext cx="3605752" cy="4548838"/>
          </a:xfrm>
        </p:spPr>
        <p:txBody>
          <a:bodyPr>
            <a:normAutofit lnSpcReduction="10000"/>
          </a:bodyPr>
          <a:lstStyle/>
          <a:p>
            <a:r>
              <a:rPr lang="ru-RU" sz="2800" dirty="0"/>
              <a:t>Меню – главный режим</a:t>
            </a:r>
          </a:p>
          <a:p>
            <a:r>
              <a:rPr lang="ru-RU" sz="2800" dirty="0"/>
              <a:t>Настройки – конфигурирование плоттера</a:t>
            </a:r>
          </a:p>
          <a:p>
            <a:r>
              <a:rPr lang="ru-RU" sz="2800" dirty="0"/>
              <a:t>Калибровка – ручное управление приводами плоттера</a:t>
            </a:r>
          </a:p>
          <a:p>
            <a:r>
              <a:rPr lang="ru-RU" sz="2800" dirty="0"/>
              <a:t>Печать – Автоматический процесс печати.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658" y="1549489"/>
            <a:ext cx="8063647" cy="466842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F8B3431-C0BF-4B27-8D14-B1EBBEE920A9}"/>
              </a:ext>
            </a:extLst>
          </p:cNvPr>
          <p:cNvSpPr/>
          <p:nvPr/>
        </p:nvSpPr>
        <p:spPr>
          <a:xfrm>
            <a:off x="210695" y="596329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dirty="0"/>
              <a:t>Ссылка на исходный код плоттера:</a:t>
            </a:r>
            <a:br>
              <a:rPr lang="en-US" sz="2000" b="1" dirty="0"/>
            </a:br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</a:rPr>
              <a:t>https://github.com/JustPret/plotter</a:t>
            </a:r>
            <a:endParaRPr lang="ru-RU" sz="20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80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88209"/>
          </a:xfrm>
        </p:spPr>
        <p:txBody>
          <a:bodyPr>
            <a:noAutofit/>
          </a:bodyPr>
          <a:lstStyle/>
          <a:p>
            <a:pPr algn="ctr"/>
            <a:r>
              <a:rPr lang="ru-RU" sz="6000" b="1" dirty="0">
                <a:latin typeface="Bahnschrift SemiBold" panose="020B0502040204020203" pitchFamily="34" charset="0"/>
              </a:rPr>
              <a:t>Конвертация изображения</a:t>
            </a:r>
            <a:endParaRPr lang="ru-RU" sz="6000" dirty="0">
              <a:latin typeface="Bahnschrift SemiBold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488" y="6273225"/>
            <a:ext cx="6678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Ссылка на исходный код конвертера:</a:t>
            </a:r>
            <a:br>
              <a:rPr lang="en-US" sz="1600" b="1" dirty="0"/>
            </a:br>
            <a:r>
              <a:rPr lang="en-US" sz="1600" b="1" u="sng" dirty="0">
                <a:solidFill>
                  <a:schemeClr val="accent1">
                    <a:lumMod val="75000"/>
                  </a:schemeClr>
                </a:solidFill>
              </a:rPr>
              <a:t>https://github.com/JustPret/png2schem</a:t>
            </a:r>
            <a:endParaRPr lang="ru-RU" sz="16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B485D-F86B-4576-BBE4-1B4A9230ADFC}"/>
              </a:ext>
            </a:extLst>
          </p:cNvPr>
          <p:cNvSpPr txBox="1"/>
          <p:nvPr/>
        </p:nvSpPr>
        <p:spPr>
          <a:xfrm>
            <a:off x="725508" y="5040874"/>
            <a:ext cx="2616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Исходное изображение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23FD8B-BEA7-466E-B2CD-6040C0978642}"/>
              </a:ext>
            </a:extLst>
          </p:cNvPr>
          <p:cNvSpPr txBox="1"/>
          <p:nvPr/>
        </p:nvSpPr>
        <p:spPr>
          <a:xfrm>
            <a:off x="4795598" y="5040874"/>
            <a:ext cx="2616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Наложение</a:t>
            </a:r>
          </a:p>
          <a:p>
            <a:pPr algn="ctr"/>
            <a:r>
              <a:rPr lang="ru-RU" sz="2800" dirty="0"/>
              <a:t>фильтров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C75F81-2AAB-4423-B8A0-75F67AFFCD06}"/>
              </a:ext>
            </a:extLst>
          </p:cNvPr>
          <p:cNvSpPr txBox="1"/>
          <p:nvPr/>
        </p:nvSpPr>
        <p:spPr>
          <a:xfrm>
            <a:off x="9206924" y="5023006"/>
            <a:ext cx="18576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Расчёт </a:t>
            </a:r>
          </a:p>
          <a:p>
            <a:pPr algn="ctr"/>
            <a:r>
              <a:rPr lang="ru-RU" sz="2800" dirty="0"/>
              <a:t>маршрута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534" y="1618891"/>
            <a:ext cx="3066932" cy="306693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176" y="1571330"/>
            <a:ext cx="3101955" cy="3101955"/>
          </a:xfrm>
          <a:prstGeom prst="rect">
            <a:avLst/>
          </a:prstGeom>
        </p:spPr>
      </p:pic>
      <p:pic>
        <p:nvPicPr>
          <p:cNvPr id="17" name="Picture 2" descr="Arduino Logo PNG Transparent (1) – Brands Logos">
            <a:extLst>
              <a:ext uri="{FF2B5EF4-FFF2-40B4-BE49-F238E27FC236}">
                <a16:creationId xmlns:a16="http://schemas.microsoft.com/office/drawing/2014/main" id="{ECFC2CB3-C3B7-4F47-A6C5-890FC5FFA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1631429"/>
            <a:ext cx="3039362" cy="30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242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4751" y="-28575"/>
            <a:ext cx="8801100" cy="688657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3974750" cy="1688124"/>
          </a:xfrm>
        </p:spPr>
        <p:txBody>
          <a:bodyPr>
            <a:normAutofit/>
          </a:bodyPr>
          <a:lstStyle/>
          <a:p>
            <a:r>
              <a:rPr lang="ru-RU" sz="4800" dirty="0">
                <a:latin typeface="Bahnschrift SemiBold" panose="020B0502040204020203" pitchFamily="34" charset="0"/>
              </a:rPr>
              <a:t>Результат</a:t>
            </a:r>
            <a:br>
              <a:rPr lang="ru-RU" sz="4800" dirty="0">
                <a:latin typeface="Bahnschrift SemiBold" panose="020B0502040204020203" pitchFamily="34" charset="0"/>
              </a:rPr>
            </a:br>
            <a:r>
              <a:rPr lang="ru-RU" sz="4800" dirty="0">
                <a:latin typeface="Bahnschrift SemiBold" panose="020B0502040204020203" pitchFamily="34" charset="0"/>
              </a:rPr>
              <a:t>испытания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899" y="2835479"/>
            <a:ext cx="3758851" cy="183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Bahnschrift" panose="020B0502040204020203" pitchFamily="34" charset="0"/>
              </a:rPr>
              <a:t>Устройство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ru-RU" sz="2800" dirty="0">
                <a:latin typeface="Bahnschrift" panose="020B0502040204020203" pitchFamily="34" charset="0"/>
              </a:rPr>
              <a:t>помогает учителям рисовать памятки, схемы и таблицы. </a:t>
            </a:r>
          </a:p>
        </p:txBody>
      </p:sp>
    </p:spTree>
    <p:extLst>
      <p:ext uri="{BB962C8B-B14F-4D97-AF65-F5344CB8AC3E}">
        <p14:creationId xmlns:p14="http://schemas.microsoft.com/office/powerpoint/2010/main" val="1852541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4086224" cy="1493837"/>
          </a:xfrm>
        </p:spPr>
        <p:txBody>
          <a:bodyPr>
            <a:noAutofit/>
          </a:bodyPr>
          <a:lstStyle/>
          <a:p>
            <a:r>
              <a:rPr lang="ru-RU" sz="6600" b="1" dirty="0">
                <a:latin typeface="Bahnschrift SemiBold" panose="020B0502040204020203" pitchFamily="34" charset="0"/>
              </a:rPr>
              <a:t>Выводы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1691" y="2337898"/>
            <a:ext cx="5013353" cy="53641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Разработан прототип, соответствующий поставленной задаче.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Есть перспективные направления дальнейшей разработки.</a:t>
            </a:r>
          </a:p>
          <a:p>
            <a:endParaRPr lang="en-US" sz="32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1408" y="4057084"/>
            <a:ext cx="3089164" cy="279516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147D566D-FCF9-4609-98B7-A82471CBCBA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8524" y="4287319"/>
            <a:ext cx="2528368" cy="25749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965" y="5754"/>
            <a:ext cx="2928007" cy="29761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C328D4-8436-4C82-BF8D-CEA999CB15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" r="4703"/>
          <a:stretch>
            <a:fillRect/>
          </a:stretch>
        </p:blipFill>
        <p:spPr>
          <a:xfrm>
            <a:off x="5138524" y="13174"/>
            <a:ext cx="3562884" cy="3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32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Bahnschrift SemiBold" panose="020B0502040204020203" pitchFamily="34" charset="0"/>
              </a:rPr>
              <a:t>Плоттер рисует логотип </a:t>
            </a:r>
            <a:r>
              <a:rPr lang="en-US" b="1" dirty="0">
                <a:latin typeface="Bahnschrift SemiBold" panose="020B0502040204020203" pitchFamily="34" charset="0"/>
              </a:rPr>
              <a:t>Arduino</a:t>
            </a:r>
            <a:endParaRPr lang="ru-RU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7653402" y="6350696"/>
            <a:ext cx="225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Ускорение видео </a:t>
            </a:r>
            <a:r>
              <a:rPr lang="en-US" dirty="0">
                <a:solidFill>
                  <a:schemeClr val="bg1"/>
                </a:solidFill>
              </a:rPr>
              <a:t>x1</a:t>
            </a:r>
            <a:r>
              <a:rPr lang="ru-RU" dirty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6" name="плоттер рисует логотип ардуино 16X">
            <a:hlinkClick r:id="" action="ppaction://media"/>
            <a:extLst>
              <a:ext uri="{FF2B5EF4-FFF2-40B4-BE49-F238E27FC236}">
                <a16:creationId xmlns:a16="http://schemas.microsoft.com/office/drawing/2014/main" id="{AFBAE205-1A34-4CA8-9AD9-D36DE91335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0486" y="1690688"/>
            <a:ext cx="6542649" cy="50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1029" y="790937"/>
            <a:ext cx="4978474" cy="1435574"/>
          </a:xfrm>
        </p:spPr>
        <p:txBody>
          <a:bodyPr>
            <a:noAutofit/>
          </a:bodyPr>
          <a:lstStyle/>
          <a:p>
            <a:r>
              <a:rPr lang="ru-RU" sz="6000" b="1" dirty="0">
                <a:latin typeface="Bahnschrift SemiBold" panose="020B0502040204020203" pitchFamily="34" charset="0"/>
              </a:rPr>
              <a:t>Учитель</a:t>
            </a:r>
            <a:r>
              <a:rPr lang="ru-RU" sz="6000" b="1" dirty="0">
                <a:solidFill>
                  <a:srgbClr val="0537AB"/>
                </a:solidFill>
                <a:latin typeface="Bahnschrift SemiBold" panose="020B0502040204020203" pitchFamily="34" charset="0"/>
              </a:rPr>
              <a:t> </a:t>
            </a:r>
            <a:r>
              <a:rPr lang="ru-RU" sz="6000" b="1" dirty="0">
                <a:latin typeface="Bahnschrift SemiBold" panose="020B0502040204020203" pitchFamily="34" charset="0"/>
              </a:rPr>
              <a:t>рисует схему</a:t>
            </a:r>
            <a:endParaRPr lang="ru-RU" sz="6000" dirty="0">
              <a:latin typeface="Bahnschrift SemiBold" panose="020B0502040204020203" pitchFamily="34" charset="0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0581" y="0"/>
            <a:ext cx="6381419" cy="6858000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51029" y="3165309"/>
            <a:ext cx="4978474" cy="2244892"/>
          </a:xfrm>
        </p:spPr>
        <p:txBody>
          <a:bodyPr>
            <a:normAutofit/>
          </a:bodyPr>
          <a:lstStyle/>
          <a:p>
            <a:r>
              <a:rPr lang="ru-RU" sz="3200" dirty="0"/>
              <a:t>Рисование такой таблицы на всю доску, даже с использованием</a:t>
            </a:r>
            <a:r>
              <a:rPr lang="en-US" sz="3200" dirty="0"/>
              <a:t> </a:t>
            </a:r>
            <a:r>
              <a:rPr lang="ru-RU" sz="3200" dirty="0"/>
              <a:t>проектора заняло </a:t>
            </a:r>
            <a:r>
              <a:rPr lang="ru-RU" sz="3200" dirty="0">
                <a:solidFill>
                  <a:srgbClr val="0537AB"/>
                </a:solidFill>
              </a:rPr>
              <a:t>2 часа.</a:t>
            </a:r>
          </a:p>
        </p:txBody>
      </p:sp>
    </p:spTree>
    <p:extLst>
      <p:ext uri="{BB962C8B-B14F-4D97-AF65-F5344CB8AC3E}">
        <p14:creationId xmlns:p14="http://schemas.microsoft.com/office/powerpoint/2010/main" val="3805230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ipplast.ru/wp-content/uploads/2/c/5/2c581d594e6a2ce915aee6e0648796e7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44393" y="1344375"/>
            <a:ext cx="5410899" cy="551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 rot="260358">
            <a:off x="4253773" y="-1234293"/>
            <a:ext cx="446957" cy="9758602"/>
          </a:xfrm>
          <a:prstGeom prst="rect">
            <a:avLst/>
          </a:prstGeom>
          <a:solidFill>
            <a:srgbClr val="053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https://mtdata.ru/u14/photo050B/20395099006-0/original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5127" y="1344376"/>
            <a:ext cx="4842670" cy="553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 rot="260358">
            <a:off x="8428346" y="-1250438"/>
            <a:ext cx="496105" cy="9758602"/>
          </a:xfrm>
          <a:prstGeom prst="rect">
            <a:avLst/>
          </a:prstGeom>
          <a:solidFill>
            <a:srgbClr val="053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7A11F2B-FA0D-4B43-9243-592BC374E234}"/>
              </a:ext>
            </a:extLst>
          </p:cNvPr>
          <p:cNvSpPr/>
          <p:nvPr/>
        </p:nvSpPr>
        <p:spPr>
          <a:xfrm>
            <a:off x="130293" y="-162839"/>
            <a:ext cx="12363450" cy="1505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37857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b="1" dirty="0">
                <a:latin typeface="Bahnschrift SemiBold" panose="020B0502040204020203" pitchFamily="34" charset="0"/>
              </a:rPr>
              <a:t>Оформление интерьера</a:t>
            </a:r>
            <a:endParaRPr lang="ru-RU" sz="6000" dirty="0">
              <a:latin typeface="Bahnschrift SemiBold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0293" y="1982450"/>
            <a:ext cx="41559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dirty="0"/>
              <a:t>Графическое оформление широко применяется в дизайне.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dirty="0"/>
              <a:t>Размеры рисунка внутри помещения </a:t>
            </a:r>
            <a:r>
              <a:rPr lang="ru-RU" sz="2600" dirty="0">
                <a:solidFill>
                  <a:srgbClr val="0537AB"/>
                </a:solidFill>
              </a:rPr>
              <a:t>1-3 метра</a:t>
            </a:r>
            <a:r>
              <a:rPr lang="ru-RU" sz="2600" dirty="0"/>
              <a:t>, а на внешних стенах </a:t>
            </a:r>
          </a:p>
          <a:p>
            <a:r>
              <a:rPr lang="ru-RU" sz="2600" dirty="0">
                <a:solidFill>
                  <a:srgbClr val="0537AB"/>
                </a:solidFill>
              </a:rPr>
              <a:t>      </a:t>
            </a:r>
            <a:r>
              <a:rPr lang="en-US" sz="2600" dirty="0">
                <a:solidFill>
                  <a:srgbClr val="0537AB"/>
                </a:solidFill>
              </a:rPr>
              <a:t>&gt;10 </a:t>
            </a:r>
            <a:r>
              <a:rPr lang="ru-RU" sz="2600" dirty="0">
                <a:solidFill>
                  <a:srgbClr val="0537AB"/>
                </a:solidFill>
              </a:rPr>
              <a:t>метров</a:t>
            </a:r>
          </a:p>
        </p:txBody>
      </p:sp>
    </p:spTree>
    <p:extLst>
      <p:ext uri="{BB962C8B-B14F-4D97-AF65-F5344CB8AC3E}">
        <p14:creationId xmlns:p14="http://schemas.microsoft.com/office/powerpoint/2010/main" val="2641836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16706" y="284560"/>
            <a:ext cx="5614194" cy="1460500"/>
          </a:xfrm>
        </p:spPr>
        <p:txBody>
          <a:bodyPr>
            <a:normAutofit fontScale="90000"/>
          </a:bodyPr>
          <a:lstStyle/>
          <a:p>
            <a:r>
              <a:rPr lang="ru-RU" sz="4400" b="1" dirty="0">
                <a:latin typeface="Bahnschrift SemiBold" panose="020B0502040204020203" pitchFamily="34" charset="0"/>
              </a:rPr>
              <a:t>Аналог </a:t>
            </a:r>
            <a:r>
              <a:rPr lang="en-US" sz="4400" b="1" dirty="0">
                <a:latin typeface="Bahnschrift SemiBold" panose="020B0502040204020203" pitchFamily="34" charset="0"/>
              </a:rPr>
              <a:t>- Makelangelo Art Robot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0900" y="0"/>
            <a:ext cx="6261101" cy="7442200"/>
          </a:xfrm>
          <a:prstGeom prst="rect">
            <a:avLst/>
          </a:prstGeom>
        </p:spPr>
      </p:pic>
      <p:cxnSp>
        <p:nvCxnSpPr>
          <p:cNvPr id="14" name="Прямая со стрелкой 13"/>
          <p:cNvCxnSpPr/>
          <p:nvPr/>
        </p:nvCxnSpPr>
        <p:spPr>
          <a:xfrm flipV="1">
            <a:off x="2825749" y="4905375"/>
            <a:ext cx="6235701" cy="225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432" y="3609836"/>
            <a:ext cx="3042634" cy="3042634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16707" y="1861840"/>
            <a:ext cx="52368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Bahnschrift" panose="020B0502040204020203" pitchFamily="34" charset="0"/>
              </a:rPr>
              <a:t>Рисование шло долго, но полученный рисунок очень детализирован.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Bahnschrift" panose="020B0502040204020203" pitchFamily="34" charset="0"/>
              </a:rPr>
              <a:t>Из-за разнесённых модулей рисовальщика его неудобно масштабировать и крепить к доске.</a:t>
            </a:r>
          </a:p>
        </p:txBody>
      </p:sp>
    </p:spTree>
    <p:extLst>
      <p:ext uri="{BB962C8B-B14F-4D97-AF65-F5344CB8AC3E}">
        <p14:creationId xmlns:p14="http://schemas.microsoft.com/office/powerpoint/2010/main" val="3608926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242388"/>
            <a:ext cx="10515600" cy="788518"/>
          </a:xfrm>
        </p:spPr>
        <p:txBody>
          <a:bodyPr>
            <a:normAutofit/>
          </a:bodyPr>
          <a:lstStyle/>
          <a:p>
            <a:r>
              <a:rPr lang="ru-RU" b="1" dirty="0">
                <a:latin typeface="Bahnschrift SemiBold" panose="020B0502040204020203" pitchFamily="34" charset="0"/>
              </a:rPr>
              <a:t>Способы нанесения изображений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96049E-6115-4BC4-86CF-AFA0306319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6"/>
          <a:stretch/>
        </p:blipFill>
        <p:spPr>
          <a:xfrm>
            <a:off x="867486" y="2105451"/>
            <a:ext cx="3095857" cy="3095857"/>
          </a:xfrm>
          <a:prstGeom prst="rect">
            <a:avLst/>
          </a:prstGeom>
        </p:spPr>
      </p:pic>
      <p:pic>
        <p:nvPicPr>
          <p:cNvPr id="2050" name="Picture 2" descr="https://avatars.mds.yandex.net/i?id=756aa12925583a00dce9ccee988f6c21_l-5286781-images-thumbs&amp;n=1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8966" y="2105451"/>
            <a:ext cx="3095856" cy="309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Наклейки в спальню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0446" y="2105378"/>
            <a:ext cx="3096984" cy="309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8200" y="1331627"/>
            <a:ext cx="3154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Ручной труд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34682" y="1331627"/>
            <a:ext cx="2767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/>
              <a:t>Прямая печать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4136" y="1330154"/>
            <a:ext cx="4429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Перенос изображения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F5B2D3-BE31-4132-9250-B5B323CE20A7}"/>
              </a:ext>
            </a:extLst>
          </p:cNvPr>
          <p:cNvSpPr txBox="1"/>
          <p:nvPr/>
        </p:nvSpPr>
        <p:spPr>
          <a:xfrm>
            <a:off x="962966" y="5390356"/>
            <a:ext cx="2603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00B050"/>
                </a:solidFill>
              </a:rPr>
              <a:t>Уникально</a:t>
            </a:r>
          </a:p>
          <a:p>
            <a:pPr algn="ctr"/>
            <a:r>
              <a:rPr lang="ru-RU" sz="2400" dirty="0">
                <a:solidFill>
                  <a:srgbClr val="C00000"/>
                </a:solidFill>
              </a:rPr>
              <a:t>Долго и дорого</a:t>
            </a:r>
            <a:r>
              <a:rPr lang="ru-RU" sz="2400" dirty="0"/>
              <a:t> 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66939E3-1004-4C26-A9C4-85C23CB6FC24}"/>
              </a:ext>
            </a:extLst>
          </p:cNvPr>
          <p:cNvSpPr/>
          <p:nvPr/>
        </p:nvSpPr>
        <p:spPr>
          <a:xfrm>
            <a:off x="4025611" y="5390356"/>
            <a:ext cx="42225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00B050"/>
                </a:solidFill>
              </a:rPr>
              <a:t>Высокое разрешение</a:t>
            </a:r>
            <a:r>
              <a:rPr lang="ru-RU" sz="2400" dirty="0"/>
              <a:t> </a:t>
            </a:r>
            <a:r>
              <a:rPr lang="ru-RU" sz="2400" dirty="0">
                <a:solidFill>
                  <a:srgbClr val="00B050"/>
                </a:solidFill>
              </a:rPr>
              <a:t>печати</a:t>
            </a:r>
            <a:br>
              <a:rPr lang="ru-RU" sz="2400" dirty="0"/>
            </a:br>
            <a:r>
              <a:rPr lang="ru-RU" sz="2400" dirty="0">
                <a:solidFill>
                  <a:srgbClr val="C00000"/>
                </a:solidFill>
              </a:rPr>
              <a:t>дорого и размеры ограничены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43F2AE9-7F56-456E-A029-6F36157DBE4E}"/>
              </a:ext>
            </a:extLst>
          </p:cNvPr>
          <p:cNvSpPr/>
          <p:nvPr/>
        </p:nvSpPr>
        <p:spPr>
          <a:xfrm>
            <a:off x="8310446" y="5390356"/>
            <a:ext cx="34463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00B050"/>
                </a:solidFill>
              </a:rPr>
              <a:t>массовое</a:t>
            </a:r>
            <a:r>
              <a:rPr lang="ru-RU" sz="2400" dirty="0"/>
              <a:t> </a:t>
            </a:r>
            <a:r>
              <a:rPr lang="ru-RU" sz="2400" dirty="0">
                <a:solidFill>
                  <a:srgbClr val="00B050"/>
                </a:solidFill>
              </a:rPr>
              <a:t>производство</a:t>
            </a:r>
            <a:r>
              <a:rPr lang="ru-RU" sz="2400" dirty="0"/>
              <a:t> </a:t>
            </a:r>
          </a:p>
          <a:p>
            <a:pPr algn="ctr"/>
            <a:r>
              <a:rPr lang="ru-RU" sz="2400" dirty="0">
                <a:solidFill>
                  <a:srgbClr val="C00000"/>
                </a:solidFill>
              </a:rPr>
              <a:t>не прямая печать</a:t>
            </a:r>
          </a:p>
        </p:txBody>
      </p:sp>
    </p:spTree>
    <p:extLst>
      <p:ext uri="{BB962C8B-B14F-4D97-AF65-F5344CB8AC3E}">
        <p14:creationId xmlns:p14="http://schemas.microsoft.com/office/powerpoint/2010/main" val="119049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08170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Bahnschrift SemiBold" panose="020B0502040204020203" pitchFamily="34" charset="0"/>
              </a:rPr>
              <a:t>Виды манипуляторов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EB0BD9-AD2B-4D22-A359-5A28CA530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3" y="1146722"/>
            <a:ext cx="5157787" cy="823912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XY </a:t>
            </a:r>
            <a:r>
              <a:rPr lang="ru-RU" sz="3200" dirty="0"/>
              <a:t>каретка с направляющими</a:t>
            </a:r>
            <a:br>
              <a:rPr lang="ru-RU" sz="3200" dirty="0"/>
            </a:b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F8AD690-ADE3-4C6C-A7CB-BD8C39DA0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4915" y="1736724"/>
            <a:ext cx="5157787" cy="1040032"/>
          </a:xfrm>
        </p:spPr>
        <p:txBody>
          <a:bodyPr>
            <a:normAutofit/>
          </a:bodyPr>
          <a:lstStyle/>
          <a:p>
            <a:r>
              <a:rPr lang="ru-RU" sz="2400" dirty="0"/>
              <a:t>Ограничение размеров</a:t>
            </a:r>
          </a:p>
          <a:p>
            <a:r>
              <a:rPr lang="ru-RU" sz="2400" dirty="0"/>
              <a:t>Надёжность и высокая точность</a:t>
            </a:r>
            <a:endParaRPr lang="ru-RU" sz="3200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5F5267-2357-4637-854E-DA4FADC041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6799" y="1146722"/>
            <a:ext cx="5183188" cy="823912"/>
          </a:xfrm>
        </p:spPr>
        <p:txBody>
          <a:bodyPr>
            <a:normAutofit fontScale="92500"/>
          </a:bodyPr>
          <a:lstStyle/>
          <a:p>
            <a:r>
              <a:rPr lang="ru-RU" sz="3200" dirty="0"/>
              <a:t>Подвесная тросовая система</a:t>
            </a:r>
            <a:br>
              <a:rPr lang="ru-RU" sz="3200" dirty="0"/>
            </a:br>
            <a:endParaRPr lang="ru-RU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7A42318A-14F4-4131-92AF-D343A099D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59500" y="1786042"/>
            <a:ext cx="5627032" cy="3684588"/>
          </a:xfrm>
        </p:spPr>
        <p:txBody>
          <a:bodyPr>
            <a:normAutofit/>
          </a:bodyPr>
          <a:lstStyle/>
          <a:p>
            <a:r>
              <a:rPr lang="ru-RU" sz="2400" dirty="0"/>
              <a:t>Незатруднительное масштабирование</a:t>
            </a:r>
          </a:p>
          <a:p>
            <a:r>
              <a:rPr lang="ru-RU" sz="2400" dirty="0"/>
              <a:t>возможна коррекция ошибок</a:t>
            </a:r>
          </a:p>
          <a:p>
            <a:endParaRPr lang="ru-RU" dirty="0"/>
          </a:p>
        </p:txBody>
      </p:sp>
      <p:pic>
        <p:nvPicPr>
          <p:cNvPr id="3074" name="Picture 2" descr="https://ci4.googleusercontent.com/proxy/0mG2InA6XWTq7sySDVfIjsk9WTxfIqVYXBQMABCEKWlMtVC1uxxa3wex6-YnF29TUg=s0-d-e1-f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92" b="92773" l="5668" r="97672">
                        <a14:foregroundMark x1="35020" y1="33481" x2="68826" y2="56637"/>
                        <a14:foregroundMark x1="68826" y1="56637" x2="65891" y2="62684"/>
                        <a14:foregroundMark x1="65891" y1="62684" x2="34413" y2="35546"/>
                        <a14:foregroundMark x1="34413" y1="35546" x2="36336" y2="31268"/>
                        <a14:foregroundMark x1="56073" y1="50885" x2="64676" y2="57965"/>
                        <a14:foregroundMark x1="8198" y1="45870" x2="8704" y2="41150"/>
                        <a14:foregroundMark x1="10729" y1="37168" x2="10830" y2="41150"/>
                        <a14:foregroundMark x1="4960" y1="47198" x2="3441" y2="43658"/>
                        <a14:foregroundMark x1="92308" y1="52360" x2="95243" y2="47640"/>
                        <a14:foregroundMark x1="90283" y1="40118" x2="92713" y2="43215"/>
                        <a14:foregroundMark x1="94433" y1="42330" x2="55870" y2="8112"/>
                        <a14:foregroundMark x1="49595" y1="91003" x2="52328" y2="92920"/>
                        <a14:foregroundMark x1="49393" y1="3392" x2="50607" y2="3392"/>
                        <a14:backgroundMark x1="15891" y1="41888" x2="22571" y2="35103"/>
                        <a14:backgroundMark x1="22672" y1="35103" x2="29150" y2="42478"/>
                        <a14:backgroundMark x1="29150" y1="42478" x2="34919" y2="37168"/>
                        <a14:backgroundMark x1="34919" y1="37168" x2="61538" y2="64159"/>
                        <a14:backgroundMark x1="61538" y1="64159" x2="57287" y2="69912"/>
                        <a14:backgroundMark x1="38563" y1="24336" x2="73279" y2="51475"/>
                        <a14:backgroundMark x1="73279" y1="51475" x2="75000" y2="49263"/>
                        <a14:backgroundMark x1="55769" y1="55752" x2="60931" y2="60914"/>
                        <a14:backgroundMark x1="75202" y1="58850" x2="83603" y2="52212"/>
                        <a14:backgroundMark x1="57996" y1="74926" x2="59717" y2="73746"/>
                        <a14:backgroundMark x1="39575" y1="41003" x2="44737" y2="44248"/>
                        <a14:backgroundMark x1="56174" y1="55605" x2="62652" y2="60914"/>
                        <a14:backgroundMark x1="63259" y1="61357" x2="64372" y2="62684"/>
                        <a14:backgroundMark x1="85526" y1="51327" x2="85526" y2="51327"/>
                        <a14:backgroundMark x1="87652" y1="49558" x2="88765" y2="49558"/>
                        <a14:backgroundMark x1="89474" y1="48525" x2="89474" y2="48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215" y="3097247"/>
            <a:ext cx="4737815" cy="325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 title="Идет вставка изображения...">
            <a:extLst>
              <a:ext uri="{FF2B5EF4-FFF2-40B4-BE49-F238E27FC236}">
                <a16:creationId xmlns:a16="http://schemas.microsoft.com/office/drawing/2014/main" id="{0CF0FBDC-48A3-4AD7-BEF0-EE643126C7A0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6973" y="2991469"/>
            <a:ext cx="4488510" cy="335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1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1103" y="457200"/>
            <a:ext cx="5179729" cy="849540"/>
          </a:xfrm>
        </p:spPr>
        <p:txBody>
          <a:bodyPr>
            <a:normAutofit fontScale="90000"/>
          </a:bodyPr>
          <a:lstStyle/>
          <a:p>
            <a:r>
              <a:rPr lang="ru-RU" sz="6000" dirty="0">
                <a:latin typeface="Bahnschrift SemiBold" panose="020B0502040204020203" pitchFamily="34" charset="0"/>
              </a:rPr>
              <a:t>Цель проекта</a:t>
            </a:r>
            <a:endParaRPr lang="ru-RU" sz="60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1103" y="1654628"/>
            <a:ext cx="6069012" cy="3309257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rgbClr val="0537AB"/>
                </a:solidFill>
              </a:rPr>
              <a:t>Создать автоматизированное устройство</a:t>
            </a:r>
            <a:r>
              <a:rPr lang="ru-RU" sz="3200" dirty="0"/>
              <a:t> для нанесения изображений на </a:t>
            </a:r>
            <a:r>
              <a:rPr lang="ru-RU" sz="3200" dirty="0">
                <a:solidFill>
                  <a:srgbClr val="0537AB"/>
                </a:solidFill>
              </a:rPr>
              <a:t>вертикальные поверхности</a:t>
            </a:r>
            <a:r>
              <a:rPr lang="ru-RU" sz="3200" dirty="0"/>
              <a:t>, обладающее </a:t>
            </a:r>
            <a:r>
              <a:rPr lang="ru-RU" sz="3200" dirty="0">
                <a:solidFill>
                  <a:srgbClr val="0537AB"/>
                </a:solidFill>
              </a:rPr>
              <a:t>широким</a:t>
            </a:r>
            <a:r>
              <a:rPr lang="ru-RU" sz="3200" dirty="0"/>
              <a:t> диапазоном размеров рабочей области и </a:t>
            </a:r>
            <a:r>
              <a:rPr lang="ru-RU" sz="3200" dirty="0">
                <a:solidFill>
                  <a:srgbClr val="0537AB"/>
                </a:solidFill>
              </a:rPr>
              <a:t>простотой</a:t>
            </a:r>
            <a:r>
              <a:rPr lang="ru-RU" sz="3200" dirty="0"/>
              <a:t> настроек и монтажа.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1571A8-F86C-4008-900B-DA79F9673DA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" r="4703"/>
          <a:stretch>
            <a:fillRect/>
          </a:stretch>
        </p:blipFill>
        <p:spPr>
          <a:xfrm>
            <a:off x="6554787" y="561975"/>
            <a:ext cx="4986109" cy="5299075"/>
          </a:xfrm>
        </p:spPr>
      </p:pic>
    </p:spTree>
    <p:extLst>
      <p:ext uri="{BB962C8B-B14F-4D97-AF65-F5344CB8AC3E}">
        <p14:creationId xmlns:p14="http://schemas.microsoft.com/office/powerpoint/2010/main" val="3269454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642" y="98802"/>
            <a:ext cx="6011761" cy="1108075"/>
          </a:xfrm>
        </p:spPr>
        <p:txBody>
          <a:bodyPr>
            <a:noAutofit/>
          </a:bodyPr>
          <a:lstStyle/>
          <a:p>
            <a:r>
              <a:rPr lang="ru-RU" sz="6000" dirty="0">
                <a:latin typeface="Bahnschrift SemiBold" panose="020B0502040204020203" pitchFamily="34" charset="0"/>
              </a:rPr>
              <a:t>Ход разработки</a:t>
            </a:r>
          </a:p>
        </p:txBody>
      </p:sp>
      <p:pic>
        <p:nvPicPr>
          <p:cNvPr id="3" name="Рисунок 2" descr="C:\Users\NewTToNN\AppData\Local\Microsoft\Windows\INetCache\Content.Word\прототип 1101.jpg">
            <a:extLst>
              <a:ext uri="{FF2B5EF4-FFF2-40B4-BE49-F238E27FC236}">
                <a16:creationId xmlns:a16="http://schemas.microsoft.com/office/drawing/2014/main" id="{218DC586-D297-48C3-B0C6-2789130D6A1C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16200000">
            <a:off x="-584437" y="1817308"/>
            <a:ext cx="3981094" cy="281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646202-9B13-4C05-87BD-BDC39406D95F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6472" y="1224411"/>
            <a:ext cx="2806700" cy="3989553"/>
          </a:xfrm>
          <a:prstGeom prst="rect">
            <a:avLst/>
          </a:prstGeom>
        </p:spPr>
      </p:pic>
      <p:pic>
        <p:nvPicPr>
          <p:cNvPr id="5" name="Рисунок 4" descr="C:\Users\NewTToNN\AppData\Local\Microsoft\Windows\INetCache\Content.Word\прототип 2602.jpg">
            <a:extLst>
              <a:ext uri="{FF2B5EF4-FFF2-40B4-BE49-F238E27FC236}">
                <a16:creationId xmlns:a16="http://schemas.microsoft.com/office/drawing/2014/main" id="{018C4FF3-0014-4654-96BD-B68A39E00AA3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213172" y="1224412"/>
            <a:ext cx="3415944" cy="398955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54015C-165E-4218-A2C5-CF878902A38D}"/>
              </a:ext>
            </a:extLst>
          </p:cNvPr>
          <p:cNvSpPr txBox="1"/>
          <p:nvPr/>
        </p:nvSpPr>
        <p:spPr>
          <a:xfrm>
            <a:off x="5521" y="5351536"/>
            <a:ext cx="280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Отладка кода</a:t>
            </a:r>
          </a:p>
          <a:p>
            <a:r>
              <a:rPr lang="ru-RU" sz="2400" dirty="0"/>
              <a:t>и проверка компонентов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59DA6D-25B8-41D1-AAD4-0DBFB9D28D39}"/>
              </a:ext>
            </a:extLst>
          </p:cNvPr>
          <p:cNvSpPr txBox="1"/>
          <p:nvPr/>
        </p:nvSpPr>
        <p:spPr>
          <a:xfrm>
            <a:off x="2511573" y="5351536"/>
            <a:ext cx="2596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Проверка перемещения</a:t>
            </a:r>
          </a:p>
          <a:p>
            <a:r>
              <a:rPr lang="ru-RU" sz="2400" dirty="0"/>
              <a:t>(тест рисования)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C1D47-DB61-485B-A0FB-E4E68EED1178}"/>
              </a:ext>
            </a:extLst>
          </p:cNvPr>
          <p:cNvSpPr txBox="1"/>
          <p:nvPr/>
        </p:nvSpPr>
        <p:spPr>
          <a:xfrm>
            <a:off x="5318273" y="5345800"/>
            <a:ext cx="3046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оптимизация деталей и размещение компонентов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8E08B-AF40-4CF2-BA0A-EB771EAB83F4}"/>
              </a:ext>
            </a:extLst>
          </p:cNvPr>
          <p:cNvSpPr txBox="1"/>
          <p:nvPr/>
        </p:nvSpPr>
        <p:spPr>
          <a:xfrm>
            <a:off x="9149126" y="5530465"/>
            <a:ext cx="2409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Итоговый вид изделия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51E5496-1E07-4DAB-937D-9BB5035F31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" r="4703"/>
          <a:stretch>
            <a:fillRect/>
          </a:stretch>
        </p:blipFill>
        <p:spPr>
          <a:xfrm>
            <a:off x="8629116" y="1232871"/>
            <a:ext cx="3562884" cy="3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43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8991" y="0"/>
            <a:ext cx="6757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669280" cy="1572503"/>
          </a:xfrm>
        </p:spPr>
        <p:txBody>
          <a:bodyPr>
            <a:noAutofit/>
          </a:bodyPr>
          <a:lstStyle/>
          <a:p>
            <a:r>
              <a:rPr lang="ru-RU" sz="5400" dirty="0">
                <a:latin typeface="Bahnschrift SemiBold" panose="020B0502040204020203" pitchFamily="34" charset="0"/>
              </a:rPr>
              <a:t>Функциональная схема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790F08-FFD1-4056-AE97-946076DB859E}"/>
              </a:ext>
            </a:extLst>
          </p:cNvPr>
          <p:cNvSpPr/>
          <p:nvPr/>
        </p:nvSpPr>
        <p:spPr>
          <a:xfrm>
            <a:off x="2090690" y="4296530"/>
            <a:ext cx="1466557" cy="6787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Плата управления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075F2E1-7175-4127-B096-BC9738F5F496}"/>
              </a:ext>
            </a:extLst>
          </p:cNvPr>
          <p:cNvSpPr/>
          <p:nvPr/>
        </p:nvSpPr>
        <p:spPr>
          <a:xfrm>
            <a:off x="1242289" y="5423589"/>
            <a:ext cx="1466557" cy="6787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дисплей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AB600D4-D9FB-465C-AB3B-690A563ED03A}"/>
              </a:ext>
            </a:extLst>
          </p:cNvPr>
          <p:cNvSpPr/>
          <p:nvPr/>
        </p:nvSpPr>
        <p:spPr>
          <a:xfrm>
            <a:off x="2935370" y="5423589"/>
            <a:ext cx="1466557" cy="6787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джойстик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BAC0F03-7EFA-4260-8451-27B9A8457AFC}"/>
              </a:ext>
            </a:extLst>
          </p:cNvPr>
          <p:cNvSpPr/>
          <p:nvPr/>
        </p:nvSpPr>
        <p:spPr>
          <a:xfrm>
            <a:off x="378674" y="4297271"/>
            <a:ext cx="1466557" cy="6787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Серво</a:t>
            </a: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привод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65067E5-18C8-4421-A179-E842C1376E39}"/>
              </a:ext>
            </a:extLst>
          </p:cNvPr>
          <p:cNvSpPr/>
          <p:nvPr/>
        </p:nvSpPr>
        <p:spPr>
          <a:xfrm>
            <a:off x="3003042" y="2704062"/>
            <a:ext cx="1181152" cy="6787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Шаговый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мотор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73EF5BE-9A05-4CC7-BCF1-D66326251438}"/>
              </a:ext>
            </a:extLst>
          </p:cNvPr>
          <p:cNvSpPr/>
          <p:nvPr/>
        </p:nvSpPr>
        <p:spPr>
          <a:xfrm>
            <a:off x="1564216" y="2701184"/>
            <a:ext cx="1181152" cy="6787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Шаговый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мотор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8BDB70-260E-4F67-B1DB-644B4D356CB9}"/>
              </a:ext>
            </a:extLst>
          </p:cNvPr>
          <p:cNvSpPr/>
          <p:nvPr/>
        </p:nvSpPr>
        <p:spPr>
          <a:xfrm>
            <a:off x="1589154" y="3614941"/>
            <a:ext cx="1131277" cy="4146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драйвер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EB95471-5C18-4DE0-A8DD-23E880F7C844}"/>
              </a:ext>
            </a:extLst>
          </p:cNvPr>
          <p:cNvSpPr/>
          <p:nvPr/>
        </p:nvSpPr>
        <p:spPr>
          <a:xfrm>
            <a:off x="3025748" y="3606948"/>
            <a:ext cx="1131277" cy="4146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драйвер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DF96C67-24D1-4B8D-9040-199FCA968F95}"/>
              </a:ext>
            </a:extLst>
          </p:cNvPr>
          <p:cNvSpPr/>
          <p:nvPr/>
        </p:nvSpPr>
        <p:spPr>
          <a:xfrm>
            <a:off x="3764840" y="4294908"/>
            <a:ext cx="1466557" cy="6787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Модуль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SD-</a:t>
            </a:r>
            <a:r>
              <a:rPr lang="ru-RU" sz="2000" dirty="0">
                <a:solidFill>
                  <a:schemeClr val="tx1"/>
                </a:solidFill>
              </a:rPr>
              <a:t>карты</a:t>
            </a:r>
          </a:p>
        </p:txBody>
      </p:sp>
      <p:cxnSp>
        <p:nvCxnSpPr>
          <p:cNvPr id="21" name="Соединитель: уступ 20">
            <a:extLst>
              <a:ext uri="{FF2B5EF4-FFF2-40B4-BE49-F238E27FC236}">
                <a16:creationId xmlns:a16="http://schemas.microsoft.com/office/drawing/2014/main" id="{1CE9E259-CAE8-424E-9A56-417F7706B8C9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rot="16200000" flipV="1">
            <a:off x="2355915" y="3828476"/>
            <a:ext cx="266933" cy="6691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Соединитель: уступ 23">
            <a:extLst>
              <a:ext uri="{FF2B5EF4-FFF2-40B4-BE49-F238E27FC236}">
                <a16:creationId xmlns:a16="http://schemas.microsoft.com/office/drawing/2014/main" id="{6D165225-A0E4-413A-86C9-205635F09F10}"/>
              </a:ext>
            </a:extLst>
          </p:cNvPr>
          <p:cNvCxnSpPr>
            <a:cxnSpLocks/>
            <a:stCxn id="4" idx="0"/>
            <a:endCxn id="12" idx="2"/>
          </p:cNvCxnSpPr>
          <p:nvPr/>
        </p:nvCxnSpPr>
        <p:spPr>
          <a:xfrm rot="5400000" flipH="1" flipV="1">
            <a:off x="3070215" y="3775358"/>
            <a:ext cx="274926" cy="7674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Соединитель: уступ 26">
            <a:extLst>
              <a:ext uri="{FF2B5EF4-FFF2-40B4-BE49-F238E27FC236}">
                <a16:creationId xmlns:a16="http://schemas.microsoft.com/office/drawing/2014/main" id="{D78F3161-BC8E-4CB0-A1EC-96C987BF88F2}"/>
              </a:ext>
            </a:extLst>
          </p:cNvPr>
          <p:cNvCxnSpPr>
            <a:cxnSpLocks/>
            <a:stCxn id="16" idx="1"/>
            <a:endCxn id="4" idx="3"/>
          </p:cNvCxnSpPr>
          <p:nvPr/>
        </p:nvCxnSpPr>
        <p:spPr>
          <a:xfrm rot="10800000" flipV="1">
            <a:off x="3557248" y="4634291"/>
            <a:ext cx="207593" cy="16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Соединитель: уступ 30">
            <a:extLst>
              <a:ext uri="{FF2B5EF4-FFF2-40B4-BE49-F238E27FC236}">
                <a16:creationId xmlns:a16="http://schemas.microsoft.com/office/drawing/2014/main" id="{FDFF0A4B-6B2F-4F47-841C-0A647B739D77}"/>
              </a:ext>
            </a:extLst>
          </p:cNvPr>
          <p:cNvCxnSpPr>
            <a:cxnSpLocks/>
            <a:stCxn id="4" idx="1"/>
            <a:endCxn id="7" idx="3"/>
          </p:cNvCxnSpPr>
          <p:nvPr/>
        </p:nvCxnSpPr>
        <p:spPr>
          <a:xfrm rot="10800000" flipV="1">
            <a:off x="1845232" y="4635912"/>
            <a:ext cx="245459" cy="7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Соединитель: уступ 33">
            <a:extLst>
              <a:ext uri="{FF2B5EF4-FFF2-40B4-BE49-F238E27FC236}">
                <a16:creationId xmlns:a16="http://schemas.microsoft.com/office/drawing/2014/main" id="{13DB2D6B-0D1F-496D-99B8-4A2A926D8349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rot="16200000" flipV="1">
            <a:off x="3022162" y="4777102"/>
            <a:ext cx="448294" cy="8446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Соединитель: уступ 36">
            <a:extLst>
              <a:ext uri="{FF2B5EF4-FFF2-40B4-BE49-F238E27FC236}">
                <a16:creationId xmlns:a16="http://schemas.microsoft.com/office/drawing/2014/main" id="{0EB30943-8DB1-4954-8AF8-A5D307F7821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2175622" y="4775242"/>
            <a:ext cx="448294" cy="8484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Соединитель: уступ 40">
            <a:extLst>
              <a:ext uri="{FF2B5EF4-FFF2-40B4-BE49-F238E27FC236}">
                <a16:creationId xmlns:a16="http://schemas.microsoft.com/office/drawing/2014/main" id="{33282C7A-029E-4F89-9609-EBD580935C01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rot="16200000" flipV="1">
            <a:off x="2037297" y="3497444"/>
            <a:ext cx="23499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Соединитель: уступ 43">
            <a:extLst>
              <a:ext uri="{FF2B5EF4-FFF2-40B4-BE49-F238E27FC236}">
                <a16:creationId xmlns:a16="http://schemas.microsoft.com/office/drawing/2014/main" id="{5E633D44-EDF8-4A81-AF1F-B2C617CEECE4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rot="5400000" flipH="1" flipV="1">
            <a:off x="3480442" y="3493773"/>
            <a:ext cx="224121" cy="22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7795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282</Words>
  <Application>Microsoft Office PowerPoint</Application>
  <PresentationFormat>Широкоэкранный</PresentationFormat>
  <Paragraphs>80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MS PGothic</vt:lpstr>
      <vt:lpstr>Arial</vt:lpstr>
      <vt:lpstr>Bahnschrift</vt:lpstr>
      <vt:lpstr>Bahnschrift SemiBold</vt:lpstr>
      <vt:lpstr>Calibri</vt:lpstr>
      <vt:lpstr>Calibri Light</vt:lpstr>
      <vt:lpstr>Corbel</vt:lpstr>
      <vt:lpstr>Times New Roman</vt:lpstr>
      <vt:lpstr>Тема Office</vt:lpstr>
      <vt:lpstr>Вертикальный Маркерный плоттер</vt:lpstr>
      <vt:lpstr>Учитель рисует схему</vt:lpstr>
      <vt:lpstr>Оформление интерьера</vt:lpstr>
      <vt:lpstr>Аналог - Makelangelo Art Robot</vt:lpstr>
      <vt:lpstr>Способы нанесения изображений</vt:lpstr>
      <vt:lpstr>Виды манипуляторов</vt:lpstr>
      <vt:lpstr>Цель проекта</vt:lpstr>
      <vt:lpstr>Ход разработки</vt:lpstr>
      <vt:lpstr>Функциональная схема</vt:lpstr>
      <vt:lpstr>Выбор электронных компонентов</vt:lpstr>
      <vt:lpstr>Пользовательское меню</vt:lpstr>
      <vt:lpstr>Конвертация изображения</vt:lpstr>
      <vt:lpstr>Результат испытания</vt:lpstr>
      <vt:lpstr>Выводы</vt:lpstr>
      <vt:lpstr>Плоттер рисует логотип Arduino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NewTToNN</dc:creator>
  <cp:lastModifiedBy>Пользователь</cp:lastModifiedBy>
  <cp:revision>92</cp:revision>
  <dcterms:created xsi:type="dcterms:W3CDTF">2023-02-20T00:29:09Z</dcterms:created>
  <dcterms:modified xsi:type="dcterms:W3CDTF">2023-11-15T15:40:28Z</dcterms:modified>
</cp:coreProperties>
</file>